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300" r:id="rId3"/>
    <p:sldId id="333" r:id="rId4"/>
    <p:sldId id="334" r:id="rId5"/>
    <p:sldId id="303" r:id="rId6"/>
    <p:sldId id="326" r:id="rId7"/>
    <p:sldId id="310" r:id="rId8"/>
    <p:sldId id="311" r:id="rId9"/>
    <p:sldId id="318" r:id="rId10"/>
    <p:sldId id="299" r:id="rId11"/>
    <p:sldId id="308" r:id="rId12"/>
    <p:sldId id="335" r:id="rId13"/>
    <p:sldId id="307" r:id="rId14"/>
    <p:sldId id="327" r:id="rId15"/>
    <p:sldId id="323" r:id="rId16"/>
    <p:sldId id="341" r:id="rId17"/>
    <p:sldId id="317" r:id="rId18"/>
    <p:sldId id="322" r:id="rId19"/>
    <p:sldId id="297" r:id="rId20"/>
    <p:sldId id="316" r:id="rId21"/>
    <p:sldId id="296" r:id="rId22"/>
    <p:sldId id="336" r:id="rId23"/>
    <p:sldId id="339" r:id="rId24"/>
    <p:sldId id="337" r:id="rId25"/>
    <p:sldId id="330" r:id="rId26"/>
    <p:sldId id="26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6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05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53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2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25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91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4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8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8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3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2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D90DCD-A09E-483C-A422-AC0E7F4A82A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5083F0-D09A-4D1B-9F1A-8A56F955E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4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garant.ru/products/ipo/prime/doc/56638526/#ixzz5GL9c5Lm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emf"/><Relationship Id="rId7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://base.garant.ru/71554072/#block_1001" TargetMode="External"/><Relationship Id="rId5" Type="http://schemas.microsoft.com/office/2007/relationships/hdphoto" Target="../media/hdphoto1.wdp"/><Relationship Id="rId10" Type="http://schemas.openxmlformats.org/officeDocument/2006/relationships/hyperlink" Target="http://www.consultant.ru/document/cons_doc_LAW_200651/3d0cac60971a511280cbba229d9b6329c07731f7/#dst100020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consultant.ru/document/cons_doc_LAW_191538/3d0cac60971a511280cbba229d9b6329c07731f7/#dst100020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906407" y="6235200"/>
            <a:ext cx="7380312" cy="4971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г.МОСКВА</a:t>
            </a:r>
            <a:r>
              <a:rPr lang="ru-RU" dirty="0" smtClean="0"/>
              <a:t>, </a:t>
            </a:r>
            <a:r>
              <a:rPr lang="ru-RU" dirty="0"/>
              <a:t>0</a:t>
            </a:r>
            <a:r>
              <a:rPr lang="ru-RU" dirty="0" smtClean="0"/>
              <a:t>8 июня 2018 года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7343" y="129578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Актуальные вопросы подготовки кадров для эксплуатации беспилотных авиационных систем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15078" y="3388761"/>
            <a:ext cx="4352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Декан факультета аэропортов и инженерно-технического обеспечения полетов СПбГУ</a:t>
            </a:r>
            <a:r>
              <a:rPr lang="en-US" i="1" dirty="0" smtClean="0"/>
              <a:t> </a:t>
            </a:r>
            <a:r>
              <a:rPr lang="ru-RU" i="1" dirty="0" smtClean="0"/>
              <a:t>ГА </a:t>
            </a:r>
          </a:p>
          <a:p>
            <a:r>
              <a:rPr lang="ru-RU" b="1" i="1" dirty="0" smtClean="0"/>
              <a:t>Кудряков С.А.  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805" y="1628800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a typeface="Calibri" panose="020F0502020204030204" pitchFamily="34" charset="0"/>
              </a:rPr>
              <a:t>Проект ФГОС </a:t>
            </a:r>
            <a:r>
              <a:rPr lang="ru-RU" dirty="0">
                <a:ea typeface="Calibri" panose="020F0502020204030204" pitchFamily="34" charset="0"/>
              </a:rPr>
              <a:t>СПО по </a:t>
            </a:r>
            <a:r>
              <a:rPr lang="ru-RU" dirty="0" smtClean="0">
                <a:ea typeface="Calibri" panose="020F0502020204030204" pitchFamily="34" charset="0"/>
              </a:rPr>
              <a:t>специальности 25.02.08 «Эксплуатация беспилотных авиационных систем» был разработан </a:t>
            </a:r>
            <a:r>
              <a:rPr lang="ru-RU" dirty="0">
                <a:ea typeface="Calibri" panose="020F0502020204030204" pitchFamily="34" charset="0"/>
              </a:rPr>
              <a:t>при активном участии </a:t>
            </a:r>
            <a:endParaRPr lang="ru-RU" dirty="0" smtClean="0">
              <a:ea typeface="Calibri" panose="020F0502020204030204" pitchFamily="34" charset="0"/>
            </a:endParaRPr>
          </a:p>
          <a:p>
            <a:pPr algn="just"/>
            <a:endParaRPr lang="ru-RU" dirty="0" smtClean="0">
              <a:ea typeface="Calibri" panose="020F0502020204030204" pitchFamily="34" charset="0"/>
            </a:endParaRPr>
          </a:p>
          <a:p>
            <a:pPr algn="just"/>
            <a:r>
              <a:rPr lang="ru-RU" spc="-10" dirty="0">
                <a:ea typeface="Calibri" panose="020F0502020204030204" pitchFamily="34" charset="0"/>
              </a:rPr>
              <a:t>-</a:t>
            </a:r>
            <a:r>
              <a:rPr lang="ru-RU" spc="-10" dirty="0" smtClean="0">
                <a:ea typeface="Calibri" panose="020F0502020204030204" pitchFamily="34" charset="0"/>
              </a:rPr>
              <a:t>образовательных </a:t>
            </a:r>
            <a:r>
              <a:rPr lang="ru-RU" spc="-10" dirty="0">
                <a:ea typeface="Calibri" panose="020F0502020204030204" pitchFamily="34" charset="0"/>
              </a:rPr>
              <a:t>организаций гражданской авиации, </a:t>
            </a:r>
            <a:endParaRPr lang="ru-RU" spc="-10" dirty="0" smtClean="0">
              <a:ea typeface="Calibri" panose="020F0502020204030204" pitchFamily="34" charset="0"/>
            </a:endParaRPr>
          </a:p>
          <a:p>
            <a:pPr algn="just"/>
            <a:endParaRPr lang="ru-RU" spc="-10" dirty="0" smtClean="0">
              <a:ea typeface="Calibri" panose="020F0502020204030204" pitchFamily="34" charset="0"/>
            </a:endParaRPr>
          </a:p>
          <a:p>
            <a:pPr algn="just"/>
            <a:r>
              <a:rPr lang="ru-RU" spc="-10" dirty="0">
                <a:ea typeface="Calibri" panose="020F0502020204030204" pitchFamily="34" charset="0"/>
              </a:rPr>
              <a:t>-</a:t>
            </a:r>
            <a:r>
              <a:rPr lang="ru-RU" spc="-10" dirty="0" smtClean="0">
                <a:ea typeface="Calibri" panose="020F0502020204030204" pitchFamily="34" charset="0"/>
              </a:rPr>
              <a:t>образовательных </a:t>
            </a:r>
            <a:r>
              <a:rPr lang="ru-RU" spc="-10" dirty="0">
                <a:ea typeface="Calibri" panose="020F0502020204030204" pitchFamily="34" charset="0"/>
              </a:rPr>
              <a:t>организаций</a:t>
            </a:r>
            <a:r>
              <a:rPr lang="ru-RU" dirty="0">
                <a:ea typeface="Calibri" panose="020F0502020204030204" pitchFamily="34" charset="0"/>
              </a:rPr>
              <a:t> Министерства обороны Российской Федерации, Министерства Российской Федерации по делам гражданской обороны, чрезвычайным ситуациями и ликвидации последствий стихийных бедствий, </a:t>
            </a:r>
            <a:r>
              <a:rPr lang="ru-RU" spc="-10" dirty="0">
                <a:ea typeface="Calibri" panose="020F0502020204030204" pitchFamily="34" charset="0"/>
              </a:rPr>
              <a:t>реализующих образовательные программы в области подготовки специалистов авиационного персонала, </a:t>
            </a:r>
            <a:endParaRPr lang="ru-RU" spc="-10" dirty="0" smtClean="0">
              <a:ea typeface="Calibri" panose="020F0502020204030204" pitchFamily="34" charset="0"/>
            </a:endParaRPr>
          </a:p>
          <a:p>
            <a:pPr algn="just"/>
            <a:endParaRPr lang="ru-RU" spc="-10" dirty="0" smtClean="0">
              <a:ea typeface="Calibri" panose="020F0502020204030204" pitchFamily="34" charset="0"/>
            </a:endParaRPr>
          </a:p>
          <a:p>
            <a:pPr algn="just"/>
            <a:r>
              <a:rPr lang="ru-RU" spc="-10" dirty="0">
                <a:ea typeface="Calibri" panose="020F0502020204030204" pitchFamily="34" charset="0"/>
              </a:rPr>
              <a:t>-</a:t>
            </a:r>
            <a:r>
              <a:rPr lang="ru-RU" spc="-10" dirty="0" smtClean="0">
                <a:ea typeface="Calibri" panose="020F0502020204030204" pitchFamily="34" charset="0"/>
              </a:rPr>
              <a:t>представителей </a:t>
            </a:r>
            <a:r>
              <a:rPr lang="ru-RU" spc="-10" dirty="0">
                <a:ea typeface="Calibri" panose="020F0502020204030204" pitchFamily="34" charset="0"/>
              </a:rPr>
              <a:t>предприятий и организаций, заинтересованных в совершенствовании подготовки специалистов авиационного персонала по соответствующим профессиями и специальностям.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00233" y="825989"/>
            <a:ext cx="671046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ФГОС СПО – РЕЗУЛЬТАТ КОЛЛЕКТИВНОЙ РАБОТЫ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434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503163" y="785374"/>
            <a:ext cx="6274600" cy="7092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5847" y="1706452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dirty="0"/>
              <a:t>На базе созданного в Санкт-Петербургском государственном университете гражданской авиации «Научно-технического центра беспилотных систем», объединяются усилия всех заинтересованных организаций региона по развитию беспилотного сектора воздушного транспорта Российской Федерации</a:t>
            </a:r>
            <a:r>
              <a:rPr lang="ru-RU" dirty="0" smtClean="0"/>
              <a:t>.</a:t>
            </a:r>
          </a:p>
          <a:p>
            <a:pPr indent="342900" algn="just"/>
            <a:endParaRPr lang="ru-RU" dirty="0"/>
          </a:p>
          <a:p>
            <a:pPr indent="44958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текущий момент в рамках развития проекта БАС Университетом установлены и налажены тесные рабочие контакты с ведущими производителями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эксплуатантами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беспилотных систем СЗФО РФ, среди которых можно выделить ООО «СТЦ» (БАС серии «Орлан»), ООО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Геоскан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 (БАС серии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Геоскан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»), АО «Руссо-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Балт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 (БАС серии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«Дозор»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«Филин»),  АО НПП «Радар ММС»,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 также предприятиями, разрабатывающими системы,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использующие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беспилотные технологии (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«НИЦ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СПб ЭТУ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», АО «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Алмаз-Антей»), высшими учебными заведениями Санкт-Петербурга (ГУАП, 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Военмех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им. Д.Ф. Устинова, Санкт-Петербургский политехнический университет Петра Великого) и многими другими организациями.</a:t>
            </a:r>
            <a:endParaRPr lang="ru-RU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3163" y="816816"/>
            <a:ext cx="6158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ФОРМИРОВАНИЕ СЕВЕРО-ЗАПАДНОГО КЛАСТЕРА БЕСПИЛОТНЫХ АВИАЦИОННЫХ СИСТЕМ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48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86894" y="628868"/>
            <a:ext cx="5616624" cy="6463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6160" y="628868"/>
            <a:ext cx="6158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ФОРМИРОВАНИЕ СЕВЕРО-ЗАПАДНОГО КЛАСТЕРА БЕСПИЛОТНЫХ АВИАЦИОННЫХ СИСТЕМ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6753" y="1484784"/>
            <a:ext cx="81369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cs typeface="Times New Roman" panose="02020603050405020304" pitchFamily="18" charset="0"/>
              </a:rPr>
              <a:t>Проведение межведомственных семинаров.</a:t>
            </a:r>
          </a:p>
          <a:p>
            <a:pPr marL="342900" indent="-342900">
              <a:buAutoNum type="arabicPeriod"/>
            </a:pPr>
            <a:endParaRPr lang="ru-RU" dirty="0" smtClean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cs typeface="Times New Roman" panose="02020603050405020304" pitchFamily="18" charset="0"/>
              </a:rPr>
              <a:t>Постоянно действующий Круглый стол  «Беспилотные авиационные системы».</a:t>
            </a:r>
          </a:p>
          <a:p>
            <a:pPr marL="342900" indent="-342900">
              <a:buAutoNum type="arabicPeriod"/>
            </a:pPr>
            <a:endParaRPr lang="ru-RU" dirty="0" smtClean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cs typeface="Times New Roman" panose="02020603050405020304" pitchFamily="18" charset="0"/>
              </a:rPr>
              <a:t>Совместные научно-технические публикации.</a:t>
            </a:r>
          </a:p>
          <a:p>
            <a:pPr marL="342900" indent="-342900">
              <a:buAutoNum type="arabicPeriod"/>
            </a:pPr>
            <a:endParaRPr lang="ru-RU" dirty="0" smtClean="0"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cs typeface="Times New Roman" panose="02020603050405020304" pitchFamily="18" charset="0"/>
              </a:rPr>
              <a:t>Совместная разработка макета-концепции </a:t>
            </a:r>
            <a:r>
              <a:rPr lang="ru-RU" dirty="0">
                <a:cs typeface="Times New Roman" panose="02020603050405020304" pitchFamily="18" charset="0"/>
              </a:rPr>
              <a:t>автоматизированной системы регистрации и учета беспилотных воздушных судов и их собственников, внешних пилотов, планируемых и выполненных полетов, инцидентов и происшествий, а также иной информации, связанной с эксплуатацией беспилотных воздушных судов. </a:t>
            </a:r>
            <a:endParaRPr lang="ru-RU" dirty="0" smtClean="0"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dirty="0" smtClean="0"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cs typeface="Times New Roman" panose="02020603050405020304" pitchFamily="18" charset="0"/>
              </a:rPr>
              <a:t>Совместная разработка инновационной трехкомпонентной системы оценки </a:t>
            </a:r>
            <a:r>
              <a:rPr lang="ru-RU" dirty="0" err="1" smtClean="0">
                <a:cs typeface="Times New Roman" panose="02020603050405020304" pitchFamily="18" charset="0"/>
              </a:rPr>
              <a:t>сформированности</a:t>
            </a:r>
            <a:r>
              <a:rPr lang="ru-RU" dirty="0" smtClean="0">
                <a:cs typeface="Times New Roman" panose="02020603050405020304" pitchFamily="18" charset="0"/>
              </a:rPr>
              <a:t> профессиональных навыков авиационного персонала.</a:t>
            </a:r>
          </a:p>
          <a:p>
            <a:pPr marL="342900" indent="-342900">
              <a:buAutoNum type="arabicPeriod"/>
            </a:pP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440" y="1328688"/>
            <a:ext cx="3101254" cy="47251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686772" y="3331446"/>
            <a:ext cx="468738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ГАОУ города Москвы ДПО Центр профессиональных квалификаций и </a:t>
            </a:r>
            <a:r>
              <a:rPr lang="ru-RU" dirty="0" smtClean="0"/>
              <a:t>содействия трудоустройству </a:t>
            </a:r>
            <a:r>
              <a:rPr lang="ru-RU" dirty="0"/>
              <a:t>«Профессионал», город Москва</a:t>
            </a: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3223616" y="2132856"/>
            <a:ext cx="2304256" cy="39209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82059" y="652916"/>
            <a:ext cx="655272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ОТСУТСТВИЕ УТВЕРЖДЕННОГО ПРОФЕССИОНАЛЬНОГО СТАНДАРТА УСЛОЖНЯЕТ ПРОЦЕСС ПОДГОТОВКИ КАДРОВ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968" y="1855477"/>
            <a:ext cx="835292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Проект Приказа Министерства труда и социальной защиты РФ "Об утверждении профессионального стандарта "Специалист по эксплуатации беспилотных авиационных систем, включающих в себя одно или несколько беспилотных воздушных судов" (подготовлен Минтрудом России 12.12.2017)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</a:rPr>
              <a:t>ГАРАНТ.РУ: </a:t>
            </a:r>
            <a:r>
              <a:rPr lang="ru-RU" sz="1400" i="1" dirty="0">
                <a:solidFill>
                  <a:srgbClr val="003399"/>
                </a:solidFill>
                <a:latin typeface="Arial" panose="020B0604020202020204" pitchFamily="34" charset="0"/>
                <a:hlinkClick r:id="rId7"/>
              </a:rPr>
              <a:t>http://www.garant.ru/products/ipo/prime/doc/56638526/#ixzz5GL9c5LmC</a:t>
            </a:r>
            <a:endParaRPr lang="ru-RU" sz="1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381682"/>
            <a:ext cx="68729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Эксплуатация беспилотных авиационных систем, включающих в себя одно или несколько </a:t>
            </a:r>
            <a:r>
              <a:rPr lang="ru-RU" u="sng" dirty="0">
                <a:solidFill>
                  <a:srgbClr val="000000"/>
                </a:solidFill>
                <a:latin typeface="Arial" panose="020B0604020202020204" pitchFamily="34" charset="0"/>
              </a:rPr>
              <a:t>беспилотных воздушных судов с максимальной взлетной массой 30 килограммов и менее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764704"/>
            <a:ext cx="8136904" cy="70921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РИСКИ ПОНИЖЕНИЯ ТРЕБУЕМОГО УРОВНЯ КВАЛИФИКАЦИИ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62767" y="5892225"/>
            <a:ext cx="590630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Рекомендуемый уровень квалификации специалиста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15616" y="967414"/>
            <a:ext cx="6840759" cy="8633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ОБРАЗОВАНИЕ и ПРОФЕССИЯ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5520" y="2460962"/>
            <a:ext cx="5959267" cy="424847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589439" y="2435948"/>
            <a:ext cx="5959267" cy="6652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ЛОВУШКА ПАРАПРОФЕССИОНАЛИЗМА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0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5515" y="60845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Кафедра «Радиоэлектронных систем»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101263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  <a:ea typeface="Calibri" panose="020F0502020204030204" pitchFamily="34" charset="0"/>
              </a:rPr>
              <a:t>«…Ситуация </a:t>
            </a:r>
            <a:r>
              <a:rPr lang="ru-RU" dirty="0">
                <a:latin typeface="+mj-lt"/>
                <a:ea typeface="Calibri" panose="020F0502020204030204" pitchFamily="34" charset="0"/>
              </a:rPr>
              <a:t>в различных аэропортах зависит от регионов, которые они обслуживают. </a:t>
            </a:r>
            <a:endParaRPr lang="ru-RU" dirty="0" smtClean="0">
              <a:latin typeface="+mj-lt"/>
              <a:ea typeface="Calibri" panose="020F0502020204030204" pitchFamily="34" charset="0"/>
            </a:endParaRPr>
          </a:p>
          <a:p>
            <a:endParaRPr lang="ru-RU" dirty="0" smtClean="0">
              <a:latin typeface="+mj-lt"/>
              <a:ea typeface="Calibri" panose="020F0502020204030204" pitchFamily="34" charset="0"/>
            </a:endParaRPr>
          </a:p>
          <a:p>
            <a:r>
              <a:rPr lang="ru-RU" dirty="0" smtClean="0">
                <a:latin typeface="+mj-lt"/>
                <a:ea typeface="Calibri" panose="020F0502020204030204" pitchFamily="34" charset="0"/>
              </a:rPr>
              <a:t>В </a:t>
            </a:r>
            <a:r>
              <a:rPr lang="ru-RU" dirty="0">
                <a:latin typeface="+mj-lt"/>
                <a:ea typeface="Calibri" panose="020F0502020204030204" pitchFamily="34" charset="0"/>
              </a:rPr>
              <a:t>некоторых регионах </a:t>
            </a:r>
            <a:r>
              <a:rPr lang="ru-RU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40 % кадрового состава </a:t>
            </a:r>
            <a:r>
              <a:rPr lang="ru-RU" dirty="0">
                <a:latin typeface="+mj-lt"/>
                <a:ea typeface="Calibri" panose="020F0502020204030204" pitchFamily="34" charset="0"/>
              </a:rPr>
              <a:t>аэропортов в следующие несколько лет выйдет на пенсию. </a:t>
            </a:r>
            <a:endParaRPr lang="ru-RU" dirty="0" smtClean="0">
              <a:latin typeface="+mj-lt"/>
              <a:ea typeface="Calibri" panose="020F0502020204030204" pitchFamily="34" charset="0"/>
            </a:endParaRPr>
          </a:p>
          <a:p>
            <a:endParaRPr lang="ru-RU" dirty="0" smtClean="0"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ru-RU" dirty="0" smtClean="0">
                <a:latin typeface="+mj-lt"/>
                <a:ea typeface="Calibri" panose="020F0502020204030204" pitchFamily="34" charset="0"/>
              </a:rPr>
              <a:t>В </a:t>
            </a:r>
            <a:r>
              <a:rPr lang="ru-RU" dirty="0">
                <a:latin typeface="+mj-lt"/>
                <a:ea typeface="Calibri" panose="020F0502020204030204" pitchFamily="34" charset="0"/>
              </a:rPr>
              <a:t>других регионах </a:t>
            </a:r>
            <a:r>
              <a:rPr lang="ru-RU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следующее поколение не готово или не способно работать в </a:t>
            </a:r>
            <a:r>
              <a:rPr lang="ru-RU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аэропортах…»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5517232"/>
            <a:ext cx="5220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дополнения к письму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генерального секретаря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ИКАО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AN21/3-14/43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3-4 декабря 2014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Раймона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Бенжамена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89929" y="708527"/>
            <a:ext cx="6840759" cy="8633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ОБРАЗОВАНИЕ и ПРОФЕССИЯ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47664" y="2060848"/>
            <a:ext cx="6480720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МИРОВАЯ ПРОБЛЕМА КАДРОВОГО ДЕФИЦИТА и ИЗМЕНЕНИЯ ПРОФЕССИОНАЛЬНОЙ МОТИВАЦИИ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0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8" y="1048728"/>
            <a:ext cx="8297633" cy="465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71338" y="1057909"/>
            <a:ext cx="8421142" cy="786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УГЛУБЛЕННЫЙ ПРОФЕССИОНАЛЬНЫЙ ОТБОР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5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76963" y="4715794"/>
            <a:ext cx="7200800" cy="15121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Работы проводятся СПбГУ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ГА совместно с кафедрой авиационной и космической медицины ВМА им. С.М</a:t>
            </a:r>
            <a:r>
              <a:rPr lang="ru-RU" dirty="0" smtClean="0">
                <a:solidFill>
                  <a:schemeClr val="tx1"/>
                </a:solidFill>
              </a:rPr>
              <a:t>. Кирова</a:t>
            </a:r>
            <a:r>
              <a:rPr lang="ru-RU" dirty="0">
                <a:solidFill>
                  <a:schemeClr val="tx1"/>
                </a:solidFill>
              </a:rPr>
              <a:t>, НПО «Алмаз-Антей», НИЦ СПб ЭТУ, НИИ программных средств, кафедрой эксплуатации аэрокосмических систем ГУАП.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4221" y="2215750"/>
            <a:ext cx="62031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Оценка точности и своевременности выполнения профессиональных действий;</a:t>
            </a:r>
          </a:p>
          <a:p>
            <a:pPr marL="285750" indent="-285750">
              <a:buFontTx/>
              <a:buChar char="-"/>
            </a:pP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Оценка «психофизиологической стоимости» результата деятельности;</a:t>
            </a:r>
          </a:p>
          <a:p>
            <a:pPr marL="285750" indent="-285750">
              <a:buFontTx/>
              <a:buChar char="-"/>
            </a:pP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Оценка социальной безопасности специалиста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7624" y="689433"/>
            <a:ext cx="6998495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НОВАЯ МОДЕЛЬ СФОРМИРОВАННОСТИ ПРОФЕССИОНАЛЬНЫХ НАВЫКОВ СПЕЦИАЛИСТА – ТРЕБОВАНИЕ ДЕЙСТВИТЕЛЬНОСТИ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048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10" y="2399044"/>
            <a:ext cx="2902424" cy="436814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790" y="2144635"/>
            <a:ext cx="3263801" cy="458112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" y="37737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088" y="741051"/>
            <a:ext cx="3600400" cy="540535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79669" y="3835034"/>
            <a:ext cx="545536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Формирование межведомственной </a:t>
            </a:r>
            <a:r>
              <a:rPr lang="ru-RU" dirty="0" smtClean="0"/>
              <a:t>инициативной рабочей </a:t>
            </a:r>
            <a:r>
              <a:rPr lang="ru-RU" dirty="0" smtClean="0"/>
              <a:t>группы по защите объектов транспортной инфраструктуры от незаконного использования БАС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5373" y="916539"/>
            <a:ext cx="5425218" cy="100145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БАС как НОВАЯ ВЫСОКОТЕХНОЛОГИЧНАЯ УГРОЗА БЕЗОПАСНОСТИ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1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0" y="1999774"/>
            <a:ext cx="1692720" cy="210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26" y="2025134"/>
            <a:ext cx="1561360" cy="20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75490" y="2127345"/>
            <a:ext cx="763891" cy="3671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8676" y="2119665"/>
            <a:ext cx="7200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2011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36850" y="2103224"/>
            <a:ext cx="5305776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/>
              <a:t>Беспилотное </a:t>
            </a:r>
            <a:r>
              <a:rPr lang="ru-RU" sz="1600" b="1" u="sng" dirty="0"/>
              <a:t>воздушное судн</a:t>
            </a:r>
            <a:r>
              <a:rPr lang="ru-RU" sz="1600" b="1" dirty="0"/>
              <a:t>о </a:t>
            </a:r>
            <a:r>
              <a:rPr lang="ru-RU" sz="1600" dirty="0"/>
              <a:t>- воздушное судно, управляемое, контролируемое в полете пилотом, находящимся вне борта такого воздушного судна (</a:t>
            </a:r>
            <a:r>
              <a:rPr lang="ru-RU" sz="1600" b="1" u="sng" dirty="0"/>
              <a:t>внешний пилот).</a:t>
            </a:r>
          </a:p>
          <a:p>
            <a:r>
              <a:rPr lang="ru-RU" sz="1600" dirty="0"/>
              <a:t>(п. 5 введен Федеральным </a:t>
            </a:r>
            <a:r>
              <a:rPr lang="ru-RU" sz="1600" dirty="0">
                <a:hlinkClick r:id="rId9"/>
              </a:rPr>
              <a:t>законом</a:t>
            </a:r>
            <a:r>
              <a:rPr lang="ru-RU" sz="1600" dirty="0"/>
              <a:t> от 30.12.2015 N 462-ФЗ; в ред. Федерального </a:t>
            </a:r>
            <a:r>
              <a:rPr lang="ru-RU" sz="1600" dirty="0">
                <a:hlinkClick r:id="rId10"/>
              </a:rPr>
              <a:t>закона</a:t>
            </a:r>
            <a:r>
              <a:rPr lang="ru-RU" sz="1600" dirty="0"/>
              <a:t> от 03.07.2016 N 291-ФЗ)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8497" y="665289"/>
            <a:ext cx="6695607" cy="1138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гражданской авиации БАС являются инновационным динамично развивающимся сегментом, находящимся в стадии становления и формирования нормативной базы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6954" y="5529098"/>
            <a:ext cx="5002607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Приказ Министерства транспорта РФ от 4 августа 2015 г. N 240 "Об утверждении </a:t>
            </a:r>
            <a:r>
              <a:rPr lang="ru-RU" sz="1600" dirty="0" smtClean="0">
                <a:solidFill>
                  <a:schemeClr val="bg1"/>
                </a:solidFill>
              </a:rPr>
              <a:t>Перечня </a:t>
            </a:r>
            <a:r>
              <a:rPr lang="ru-RU" sz="1600" dirty="0">
                <a:solidFill>
                  <a:schemeClr val="bg1"/>
                </a:solidFill>
              </a:rPr>
              <a:t>специалистов авиационного персонала гражданской авиации Российской </a:t>
            </a:r>
            <a:r>
              <a:rPr lang="ru-RU" sz="1600" dirty="0" smtClean="0">
                <a:solidFill>
                  <a:schemeClr val="bg1"/>
                </a:solidFill>
              </a:rPr>
              <a:t>Федерации"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6954" y="4260981"/>
            <a:ext cx="5002606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hlinkClick r:id="rId11"/>
              </a:rPr>
              <a:t>Приказом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Минтранса России от 3 ноября 2016 г. N 312 пункт 1 изложен в новой </a:t>
            </a:r>
            <a:r>
              <a:rPr lang="ru-RU" dirty="0" smtClean="0">
                <a:solidFill>
                  <a:srgbClr val="000000"/>
                </a:solidFill>
              </a:rPr>
              <a:t>редакции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11059" y="4272184"/>
            <a:ext cx="3875699" cy="23391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1</a:t>
            </a:r>
            <a:r>
              <a:rPr lang="ru-RU" sz="1600" dirty="0">
                <a:solidFill>
                  <a:srgbClr val="000000"/>
                </a:solidFill>
              </a:rPr>
              <a:t>. Специалисты, входящие в состав летного экипажа гражданской авиации:</a:t>
            </a:r>
          </a:p>
          <a:p>
            <a:r>
              <a:rPr lang="ru-RU" sz="1600" dirty="0">
                <a:solidFill>
                  <a:srgbClr val="000000"/>
                </a:solidFill>
              </a:rPr>
              <a:t>пилот;</a:t>
            </a:r>
          </a:p>
          <a:p>
            <a:r>
              <a:rPr lang="ru-RU" sz="1600" b="1" u="sng" dirty="0">
                <a:solidFill>
                  <a:schemeClr val="bg1"/>
                </a:solidFill>
              </a:rPr>
              <a:t>внешний пилот;</a:t>
            </a:r>
          </a:p>
          <a:p>
            <a:r>
              <a:rPr lang="ru-RU" sz="1600" dirty="0">
                <a:solidFill>
                  <a:srgbClr val="000000"/>
                </a:solidFill>
              </a:rPr>
              <a:t>штурман;</a:t>
            </a:r>
          </a:p>
          <a:p>
            <a:r>
              <a:rPr lang="ru-RU" sz="1600" dirty="0">
                <a:solidFill>
                  <a:srgbClr val="000000"/>
                </a:solidFill>
              </a:rPr>
              <a:t>бортрадист;</a:t>
            </a:r>
          </a:p>
          <a:p>
            <a:r>
              <a:rPr lang="ru-RU" sz="1600" dirty="0">
                <a:solidFill>
                  <a:srgbClr val="000000"/>
                </a:solidFill>
              </a:rPr>
              <a:t>бортинженер (бортмеханик);</a:t>
            </a:r>
          </a:p>
          <a:p>
            <a:r>
              <a:rPr lang="ru-RU" sz="1600" dirty="0">
                <a:solidFill>
                  <a:srgbClr val="000000"/>
                </a:solidFill>
              </a:rPr>
              <a:t>летчик-наблюдатель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7306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25178" y="1540480"/>
            <a:ext cx="1681115" cy="24371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3450" y="638667"/>
            <a:ext cx="1860474" cy="21817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3978" y="4469993"/>
            <a:ext cx="2776625" cy="16699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24619" y="608926"/>
            <a:ext cx="570235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СОЗДАНИЕ ПИЛОТНОЙ ЗОНЫ ПО ВНЕДРЕНИЮ СРЕДСТВ ЗАЩИТЫ ОБЪЕКТОВ ГОРОДСКОЙ ИНФРАСТРУКТУРЫ ОТ БАС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487292" y="2676912"/>
            <a:ext cx="1707028" cy="17070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2647" y="3521741"/>
            <a:ext cx="4673765" cy="32136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70135" y="1610596"/>
            <a:ext cx="4953315" cy="187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673888"/>
            <a:ext cx="8017959" cy="7920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НАЛИЧИЕ АЛЬТЕРНАТИВНЫХ ПОЗИЦИЙ ЯВЛЯЕТСЯ ЕСТЕСТВЕННЫМ ДЛЯ РАЗВИВАЮЩЕГОСЯ ИННОВАЦИОННОГО НАПРАВЛЕНИЯ АВИАЦИИ</a:t>
            </a:r>
            <a:endParaRPr lang="ru-RU" dirty="0"/>
          </a:p>
        </p:txBody>
      </p:sp>
      <p:pic>
        <p:nvPicPr>
          <p:cNvPr id="10" name="Picture 2" descr="Аэронавигационный план РФ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5976"/>
            <a:ext cx="3902726" cy="239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20425" y="2507250"/>
            <a:ext cx="6073743" cy="3098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/>
              <a:t>Существует реальная </a:t>
            </a:r>
            <a:r>
              <a:rPr lang="ru-RU" b="1" dirty="0" smtClean="0"/>
              <a:t>необходимость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 - проведения </a:t>
            </a:r>
            <a:r>
              <a:rPr lang="ru-RU" b="1" dirty="0"/>
              <a:t>периодических согласительных совещаний по актуальным вопросам </a:t>
            </a:r>
            <a:r>
              <a:rPr lang="ru-RU" b="1" dirty="0" smtClean="0"/>
              <a:t>развития БАС,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 - привлечения </a:t>
            </a:r>
            <a:r>
              <a:rPr lang="ru-RU" b="1" dirty="0"/>
              <a:t>всех заинтересованных сторон в разработке и обсуждении Аэронавигационного плана</a:t>
            </a:r>
            <a:r>
              <a:rPr lang="ru-RU" dirty="0"/>
              <a:t> </a:t>
            </a:r>
            <a:r>
              <a:rPr lang="ru-RU" b="1" dirty="0"/>
              <a:t>Российской Федерации с учетом текущего состояния и тенденций развития беспилотной техники.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5733256"/>
            <a:ext cx="8424936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Позитивный опыт межведомственного Круглого стола СПбГУ ГА может использоваться как основа создания постоянно действующей дискуссионной площадки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6489" y="526320"/>
            <a:ext cx="80577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 Подготовка кадров для инновационной области БАС требует комплексного подхода и взаимосвязи образовательных и программ  для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внешних пилотов;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диспетчеров;</a:t>
            </a:r>
          </a:p>
          <a:p>
            <a:pPr marL="285750" indent="-285750"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пециалистов инженерно-технических служб обеспечения полетов;</a:t>
            </a:r>
          </a:p>
          <a:p>
            <a:pPr marL="285750" indent="-285750"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пециалистов служб авиационной безопасности и безопасности полетов.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99892" y="2235643"/>
            <a:ext cx="2304256" cy="6440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ПРЕДЛАГАЕТСЯ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2929396"/>
            <a:ext cx="8136904" cy="38856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1270" lvl="0" indent="-342900" algn="just">
              <a:spcBef>
                <a:spcPts val="205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462280" algn="l"/>
                <a:tab pos="483870" algn="l"/>
              </a:tabLst>
            </a:pPr>
            <a:r>
              <a:rPr lang="ru-RU" dirty="0" smtClean="0"/>
              <a:t>П</a:t>
            </a:r>
            <a:r>
              <a:rPr lang="ru-RU" sz="1600" dirty="0" smtClean="0">
                <a:ea typeface="Times New Roman" panose="02020603050405020304" pitchFamily="18" charset="0"/>
              </a:rPr>
              <a:t>одготовить </a:t>
            </a:r>
            <a:r>
              <a:rPr lang="ru-RU" sz="1600" dirty="0">
                <a:ea typeface="Times New Roman" panose="02020603050405020304" pitchFamily="18" charset="0"/>
              </a:rPr>
              <a:t>и утвердить план развития системы кадрового обеспечения в сфере эксплуатации беспилотных авиационных систем, </a:t>
            </a:r>
            <a:r>
              <a:rPr lang="ru-RU" sz="1600" dirty="0"/>
              <a:t>включая внешних пилотов и специалистов по обеспечению полетов БАС.</a:t>
            </a:r>
          </a:p>
          <a:p>
            <a:pPr marL="342900" marR="1270" lvl="0" indent="-342900" algn="just">
              <a:spcBef>
                <a:spcPts val="205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462280" algn="l"/>
                <a:tab pos="483870" algn="l"/>
              </a:tabLst>
            </a:pPr>
            <a:r>
              <a:rPr lang="ru-RU" sz="1600" dirty="0"/>
              <a:t>Подготовить план профессиональной подготовки, переподготовки и повышения квалификации для сотрудников служб, задействованных в обеспечении полетов БВС</a:t>
            </a:r>
            <a:r>
              <a:rPr lang="ru-RU" sz="1600" dirty="0" smtClean="0"/>
              <a:t>. </a:t>
            </a:r>
          </a:p>
          <a:p>
            <a:pPr marL="342900" marR="1270" lvl="0" indent="-342900" algn="just">
              <a:spcBef>
                <a:spcPts val="205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462280" algn="l"/>
                <a:tab pos="483870" algn="l"/>
              </a:tabLst>
            </a:pPr>
            <a:r>
              <a:rPr lang="ru-RU" sz="1600" dirty="0" smtClean="0"/>
              <a:t>В срочном порядке начать подготовку специалистов для защиты объектов транспортной инфраструктуры от незаконного использования БЛА.</a:t>
            </a:r>
            <a:endParaRPr lang="ru-RU" sz="1600" dirty="0"/>
          </a:p>
          <a:p>
            <a:pPr marL="342900" marR="1270" lvl="0" indent="-342900" algn="just">
              <a:spcBef>
                <a:spcPts val="205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462280" algn="l"/>
                <a:tab pos="483870" algn="l"/>
              </a:tabLst>
            </a:pPr>
            <a:r>
              <a:rPr lang="ru-RU" sz="1600" dirty="0" smtClean="0"/>
              <a:t>Рассмотреть </a:t>
            </a:r>
            <a:r>
              <a:rPr lang="ru-RU" sz="1600" dirty="0"/>
              <a:t>возможность использования действующих сертифицированных авиационных учебных центров (АУЦ) или создания специализированных региональных центров по аттестации операторов БЛА для выдачи свидетельств внешнего пилота воздушных судов гражданской авиации.</a:t>
            </a:r>
          </a:p>
        </p:txBody>
      </p:sp>
    </p:spTree>
    <p:extLst>
      <p:ext uri="{BB962C8B-B14F-4D97-AF65-F5344CB8AC3E}">
        <p14:creationId xmlns:p14="http://schemas.microsoft.com/office/powerpoint/2010/main" val="31921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837891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Подготовка кадров должна производиться для </a:t>
            </a:r>
            <a:r>
              <a:rPr lang="ru-RU" u="sng" dirty="0" smtClean="0"/>
              <a:t>различных должностных уровней и соответственно охватывать все уровни НРК</a:t>
            </a:r>
            <a:r>
              <a:rPr lang="ru-RU" dirty="0" smtClean="0"/>
              <a:t>, что принципиально </a:t>
            </a:r>
            <a:r>
              <a:rPr lang="ru-RU" u="sng" dirty="0" smtClean="0"/>
              <a:t>невозможно осуществить без создания отечественной научно-инженерной школы в области БАС </a:t>
            </a:r>
            <a:r>
              <a:rPr lang="ru-RU" dirty="0" smtClean="0"/>
              <a:t>и привлечения опыта и ресурсов профильных университетов, научно-исследовательских организаций и предприятий-разработчиков, изготовителей и </a:t>
            </a:r>
            <a:r>
              <a:rPr lang="ru-RU" dirty="0" err="1" smtClean="0"/>
              <a:t>эксплуатантов</a:t>
            </a:r>
            <a:r>
              <a:rPr lang="ru-RU" dirty="0" smtClean="0"/>
              <a:t> БАС.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3667" y="2852936"/>
            <a:ext cx="2304256" cy="6440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ПРЕДЛАГАЕТСЯ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8716" y="4077072"/>
            <a:ext cx="8064896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Провести гармонизацию </a:t>
            </a:r>
            <a:r>
              <a:rPr lang="ru-RU" dirty="0"/>
              <a:t>профессионального и образовательного стандартов</a:t>
            </a:r>
            <a:r>
              <a:rPr lang="ru-RU" dirty="0" smtClean="0"/>
              <a:t>;</a:t>
            </a:r>
            <a:endParaRPr lang="ru-RU" dirty="0"/>
          </a:p>
          <a:p>
            <a:pPr marL="342900" indent="-342900" algn="just">
              <a:buAutoNum type="arabicPeriod"/>
            </a:pPr>
            <a:r>
              <a:rPr lang="ru-RU" dirty="0" smtClean="0"/>
              <a:t>Создать единую научно-методическую концепцию </a:t>
            </a:r>
            <a:r>
              <a:rPr lang="ru-RU" dirty="0"/>
              <a:t>профессионального отбора и подготовки специалистов по эксплуатации БАС от </a:t>
            </a:r>
            <a:r>
              <a:rPr lang="ru-RU" dirty="0" smtClean="0"/>
              <a:t>3 </a:t>
            </a:r>
            <a:r>
              <a:rPr lang="ru-RU" dirty="0"/>
              <a:t>до 9 уровней НРК, включая систему зачета ранее полученного образования</a:t>
            </a:r>
            <a:r>
              <a:rPr lang="ru-RU" dirty="0" smtClean="0"/>
              <a:t>;</a:t>
            </a:r>
          </a:p>
          <a:p>
            <a:pPr marL="342900" indent="-342900" algn="just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1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764704"/>
            <a:ext cx="7632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  Подготовка специалистов по эксплуатации БАС должна вестись с учетом сверхбыстрых темпов развития беспилотных технологий, чтобы результаты обучения не оказались «вчерашним днем».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Увеличение </a:t>
            </a:r>
            <a:r>
              <a:rPr lang="ru-RU" dirty="0" err="1" smtClean="0"/>
              <a:t>массо</a:t>
            </a:r>
            <a:r>
              <a:rPr lang="ru-RU" dirty="0" smtClean="0"/>
              <a:t>-габаритных характеристик БВС приведет к большому количеству проблем, которые </a:t>
            </a:r>
            <a:r>
              <a:rPr lang="ru-RU" u="sng" dirty="0" smtClean="0"/>
              <a:t>не существуют </a:t>
            </a:r>
            <a:r>
              <a:rPr lang="ru-RU" dirty="0" smtClean="0"/>
              <a:t>при эксплуатации аппаратов массой 30 кг и менее, а также при полетах в сегрегированном пространстве.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Подготовка перспективных специалистов должна вестись на соответствующей технике и необходимой инфраструктуре обеспечения полетов.</a:t>
            </a:r>
          </a:p>
          <a:p>
            <a:pPr algn="just"/>
            <a:endParaRPr lang="ru-RU" dirty="0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3667" y="4320617"/>
            <a:ext cx="2304256" cy="6440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ПРЕДЛАГАЕТСЯ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8026" y="5445224"/>
            <a:ext cx="7145681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Разработать план материально-технического и финансового </a:t>
            </a:r>
            <a:r>
              <a:rPr lang="ru-RU" dirty="0"/>
              <a:t>обеспечения создания </a:t>
            </a:r>
            <a:r>
              <a:rPr lang="ru-RU" dirty="0" smtClean="0"/>
              <a:t> </a:t>
            </a:r>
            <a:r>
              <a:rPr lang="ru-RU" dirty="0"/>
              <a:t>летно-тренировочных </a:t>
            </a:r>
            <a:r>
              <a:rPr lang="ru-RU" dirty="0" smtClean="0"/>
              <a:t>центров БАС, в том числе для аппаратов массой более 30 кг.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2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323" y="3699940"/>
            <a:ext cx="8496944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Tx/>
              <a:buAutoNum type="arabicPeriod"/>
            </a:pPr>
            <a:r>
              <a:rPr lang="ru-RU" dirty="0"/>
              <a:t>На основе полученного позитивного опыта межведомственного сотрудничества рассмотреть возможность создания в СЗФО Российской Федерации пилотной зоны по апробации и внедрению технологий, обеспечивающих транспортную (авиационную) безопасность и безопасность полетов в условиях взаимодействия с беспилотными летательными аппаратами</a:t>
            </a:r>
            <a:r>
              <a:rPr lang="ru-RU" dirty="0" smtClean="0"/>
              <a:t>.</a:t>
            </a:r>
          </a:p>
          <a:p>
            <a:pPr marL="342900" lvl="0" indent="-342900" algn="just">
              <a:buFontTx/>
              <a:buAutoNum type="arabicPeriod"/>
            </a:pPr>
            <a:endParaRPr lang="ru-RU" dirty="0" smtClean="0"/>
          </a:p>
          <a:p>
            <a:pPr marL="342900" lvl="0" indent="-342900" algn="just">
              <a:buFontTx/>
              <a:buAutoNum type="arabicPeriod"/>
            </a:pPr>
            <a:r>
              <a:rPr lang="ru-RU" dirty="0"/>
              <a:t>Рекомендовать в качестве головной организации-интегратора по реализации </a:t>
            </a:r>
            <a:r>
              <a:rPr lang="ru-RU" dirty="0" smtClean="0"/>
              <a:t> </a:t>
            </a:r>
            <a:r>
              <a:rPr lang="ru-RU" dirty="0"/>
              <a:t>плана </a:t>
            </a:r>
            <a:r>
              <a:rPr lang="ru-RU" dirty="0" smtClean="0"/>
              <a:t>создания системы кадрового обеспечения БАС Санкт-Петербургский </a:t>
            </a:r>
            <a:r>
              <a:rPr lang="ru-RU" dirty="0"/>
              <a:t>государственный университет гражданской авиации.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7864" y="2961277"/>
            <a:ext cx="2304256" cy="6440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ПРЕДЛАГАЕТСЯ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339" y="929952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Предстоящая работа по созданию отечественной системы кадрового обеспечения БАС потребует привлечения организаций и предприятий различной ведомственной принадлежности и различных форм собственности. При этом неизбежно появление противоречащих интересов и альтернативных точек зрения. Требуется создание постоянно действующей дискуссионной и экспериментальной площадки и наличие организации-интегратора.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7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1F68AD"/>
              </a:clrFrom>
              <a:clrTo>
                <a:srgbClr val="1F68AD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050" y="491021"/>
            <a:ext cx="9163050" cy="63669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63688" y="6093296"/>
            <a:ext cx="5688633" cy="5232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5515" y="60845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БЕСПИЛОТНЫЕ АВИАЦИОННЫЕ СИСТЕМЫ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9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60932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Peterburg" pitchFamily="2" charset="0"/>
              </a:rPr>
              <a:t>Благодарю </a:t>
            </a:r>
            <a:r>
              <a:rPr lang="ru-RU" sz="2800" dirty="0" smtClean="0">
                <a:solidFill>
                  <a:schemeClr val="bg1"/>
                </a:solidFill>
                <a:latin typeface="Peterburg" pitchFamily="2" charset="0"/>
              </a:rPr>
              <a:t>за внимание!</a:t>
            </a:r>
            <a:endParaRPr lang="ru-RU" sz="2800" dirty="0">
              <a:solidFill>
                <a:schemeClr val="bg1"/>
              </a:solidFill>
              <a:latin typeface="Peterbu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0293" y="575014"/>
            <a:ext cx="712879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Текущее состояние и перспективы гражданского рынка услуг БАС 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6128" y="1291465"/>
            <a:ext cx="463538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видеопроизводство, реклама, СМИ -23%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сельское хозяйство-20%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мониторинг и инфраструктура-20%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строительство -10%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картография и геодезия - 10%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логистика-7%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поиск и спасание – 4%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-связь -2%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7378" y="980042"/>
            <a:ext cx="2229527" cy="3263567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</p:pic>
      <p:sp>
        <p:nvSpPr>
          <p:cNvPr id="11" name="Стрелка вправо 10"/>
          <p:cNvSpPr/>
          <p:nvPr/>
        </p:nvSpPr>
        <p:spPr>
          <a:xfrm>
            <a:off x="3481083" y="2082477"/>
            <a:ext cx="4584392" cy="100811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Дорожная карта </a:t>
            </a:r>
            <a:r>
              <a:rPr lang="en-US" b="1" dirty="0">
                <a:solidFill>
                  <a:schemeClr val="tx1"/>
                </a:solidFill>
              </a:rPr>
              <a:t>“</a:t>
            </a:r>
            <a:r>
              <a:rPr lang="ru-RU" b="1" dirty="0">
                <a:solidFill>
                  <a:schemeClr val="tx1"/>
                </a:solidFill>
              </a:rPr>
              <a:t>АЭРОНЕТ</a:t>
            </a:r>
            <a:r>
              <a:rPr lang="en-US" b="1" dirty="0">
                <a:solidFill>
                  <a:schemeClr val="tx1"/>
                </a:solidFill>
              </a:rPr>
              <a:t>”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92521" y="3202774"/>
            <a:ext cx="583264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«…Над территорией Российской Федерации к 2035 году постоянно (в режиме «24/7/365» могут находиться более 100 000 беспилотных воздушных судов (далее БВС) и космических аппаратов….»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8845" y="5105681"/>
            <a:ext cx="266429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«ТОП-50»</a:t>
            </a:r>
            <a:endParaRPr lang="ru-RU" sz="4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6128" y="4515288"/>
            <a:ext cx="5410835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целях обеспечения соответствия квалификации выпускников требованиям современной экономики приказом Министерства труда и социальной защиты Российской Федерации от 2 ноября 2015 года № 831 утвержден 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список 50 наиболее востребованных на рынке труда, новых и перспективных профессий, требующих среднего профессионального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образования.</a:t>
            </a:r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03163" y="642183"/>
            <a:ext cx="6566447" cy="1636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ОСНОВЕ ДОРОЖНОЙ КАРТЫ </a:t>
            </a:r>
            <a:r>
              <a:rPr lang="en-US" b="1" dirty="0" smtClean="0"/>
              <a:t>AERONET </a:t>
            </a:r>
            <a:r>
              <a:rPr lang="ru-RU" b="1" dirty="0" smtClean="0"/>
              <a:t>ПРЕДЛОЖЕН</a:t>
            </a:r>
          </a:p>
          <a:p>
            <a:pPr algn="ctr"/>
            <a:r>
              <a:rPr lang="ru-RU" b="1" dirty="0" smtClean="0"/>
              <a:t> ПРОЕКТ ДЕТАЛИЗИРОВАННОГО ПЛАНА </a:t>
            </a:r>
            <a:r>
              <a:rPr lang="ru-RU" b="1" dirty="0"/>
              <a:t>МЕРОПРИЯТИЙ </a:t>
            </a:r>
            <a:endParaRPr lang="ru-RU" dirty="0"/>
          </a:p>
          <a:p>
            <a:pPr algn="ctr"/>
            <a:r>
              <a:rPr lang="ru-RU" b="1" dirty="0"/>
              <a:t>ПО ФОРМИРОВАНИЮ СИСТЕМЫ ПОДГОТОВКИ </a:t>
            </a:r>
            <a:r>
              <a:rPr lang="ru-RU" b="1" dirty="0" smtClean="0"/>
              <a:t>СПЕЦИАЛИСТОВ </a:t>
            </a:r>
            <a:r>
              <a:rPr lang="ru-RU" b="1" dirty="0"/>
              <a:t>ДЛЯ ЭКСПЛУАТАЦИИ БЕСПИЛОТНЫХ АВИАЦИОННЫХ СИСТЕМ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343" y="2528966"/>
            <a:ext cx="8136904" cy="2738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Разработчики: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25.00.00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Федеральное учебно-методическое объединение в системе высшего образования по укрупненной группе специальностей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направлений подготовки 25.00.00 «Аэронавигация и эксплуатация авиационной и ракетно-космической техники»,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СПбГУ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Санкт-Петербургский государственный университет гражданской авиации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 участии заинтересованных организаций.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5517232"/>
            <a:ext cx="7488832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ТРЕБУЕТСЯ </a:t>
            </a:r>
            <a:r>
              <a:rPr lang="ru-RU" dirty="0" smtClean="0"/>
              <a:t>УТВЕРЖДЕНИЕ </a:t>
            </a:r>
            <a:r>
              <a:rPr lang="ru-RU" dirty="0" smtClean="0"/>
              <a:t>КОМПЛЕКСНОГО ПЛАНА СОЗДАНИЯ СИСТЕМЫ ПОДГОТОВКИ КАДРОВ ДЛЯ БАС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189445"/>
            <a:ext cx="5329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/>
            <a:r>
              <a:rPr lang="ru-RU" dirty="0" smtClean="0">
                <a:latin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</a:rPr>
              <a:t>соответствии с поручением Министерства образования и науки Российской Федерации </a:t>
            </a:r>
            <a:r>
              <a:rPr lang="ru-RU" b="1" u="sng" dirty="0">
                <a:latin typeface="Times New Roman" panose="02020603050405020304" pitchFamily="18" charset="0"/>
              </a:rPr>
              <a:t>Санкт-Петербургским государственным университетом гражданской авиации </a:t>
            </a:r>
            <a:r>
              <a:rPr lang="ru-RU" dirty="0" smtClean="0">
                <a:latin typeface="Times New Roman" panose="02020603050405020304" pitchFamily="18" charset="0"/>
              </a:rPr>
              <a:t>разработан </a:t>
            </a:r>
            <a:r>
              <a:rPr lang="ru-RU" dirty="0">
                <a:latin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</a:rPr>
              <a:t>представлен </a:t>
            </a:r>
            <a:r>
              <a:rPr lang="ru-RU" dirty="0">
                <a:latin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</a:rPr>
              <a:t>Минобрнауки</a:t>
            </a:r>
            <a:r>
              <a:rPr lang="ru-RU" dirty="0">
                <a:latin typeface="Times New Roman" panose="02020603050405020304" pitchFamily="18" charset="0"/>
              </a:rPr>
              <a:t> России проект федерального государственного образовательного стандарта среднего профессионального образования (ФГОС СПО) по </a:t>
            </a:r>
            <a:r>
              <a:rPr lang="ru-RU" dirty="0" smtClean="0">
                <a:latin typeface="Times New Roman" panose="02020603050405020304" pitchFamily="18" charset="0"/>
              </a:rPr>
              <a:t>специальности </a:t>
            </a:r>
            <a:r>
              <a:rPr lang="ru-RU" b="1" u="sng" dirty="0" smtClean="0">
                <a:latin typeface="Times New Roman" panose="02020603050405020304" pitchFamily="18" charset="0"/>
              </a:rPr>
              <a:t>«Эксплуатация беспилотных авиационных систем» (25.02.08).</a:t>
            </a:r>
          </a:p>
          <a:p>
            <a:pPr indent="342265" algn="just"/>
            <a:endParaRPr lang="ru-RU"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1691680" y="675221"/>
            <a:ext cx="638120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РАЗРАБОТКА И УТВЕРЖДЕНИЕ ФГОС СПО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13776" t="14979" r="30312" b="25193"/>
          <a:stretch/>
        </p:blipFill>
        <p:spPr>
          <a:xfrm>
            <a:off x="3744484" y="3807434"/>
            <a:ext cx="5112568" cy="2952329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1386464"/>
            <a:ext cx="3434925" cy="4911563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26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167897"/>
            <a:ext cx="4269870" cy="4523321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365262" y="1620096"/>
            <a:ext cx="4536504" cy="312889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870" y="2358260"/>
            <a:ext cx="37804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NewRomanPSMT"/>
              </a:rPr>
              <a:t>НРК</a:t>
            </a:r>
            <a:r>
              <a:rPr lang="ru-RU" sz="1400" dirty="0" smtClean="0"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NewRomanPSMT"/>
              </a:rPr>
              <a:t>является </a:t>
            </a:r>
            <a:r>
              <a:rPr lang="ru-RU" sz="1400" dirty="0">
                <a:latin typeface="TimesNewRomanPSMT"/>
              </a:rPr>
              <a:t>инструментом сопряжения сфер труда и образования</a:t>
            </a:r>
          </a:p>
          <a:p>
            <a:pPr algn="just"/>
            <a:r>
              <a:rPr lang="ru-RU" sz="1400" dirty="0">
                <a:latin typeface="TimesNewRomanPSMT"/>
              </a:rPr>
              <a:t>и представляет собой обобщенное описание квалификационных </a:t>
            </a:r>
            <a:r>
              <a:rPr lang="ru-RU" sz="1400" dirty="0" smtClean="0">
                <a:latin typeface="TimesNewRomanPSMT"/>
              </a:rPr>
              <a:t>уровней</a:t>
            </a:r>
            <a:r>
              <a:rPr lang="ru-RU" sz="1400" dirty="0" smtClean="0">
                <a:latin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NewRomanPSMT"/>
              </a:rPr>
              <a:t>признаваемых </a:t>
            </a:r>
            <a:r>
              <a:rPr lang="ru-RU" sz="1400" dirty="0">
                <a:latin typeface="TimesNewRomanPSMT"/>
              </a:rPr>
              <a:t>на общефедеральном уровне</a:t>
            </a:r>
            <a:r>
              <a:rPr lang="ru-RU" sz="1400" dirty="0">
                <a:latin typeface="Times New Roman" panose="02020603050405020304" pitchFamily="18" charset="0"/>
              </a:rPr>
              <a:t>, </a:t>
            </a:r>
            <a:r>
              <a:rPr lang="ru-RU" sz="1400" dirty="0">
                <a:latin typeface="TimesNewRomanPSMT"/>
              </a:rPr>
              <a:t>и основных путей их </a:t>
            </a:r>
            <a:r>
              <a:rPr lang="ru-RU" sz="1400" dirty="0" smtClean="0">
                <a:latin typeface="TimesNewRomanPSMT"/>
              </a:rPr>
              <a:t>достижения на </a:t>
            </a:r>
            <a:r>
              <a:rPr lang="ru-RU" sz="1400" dirty="0">
                <a:latin typeface="TimesNewRomanPSMT"/>
              </a:rPr>
              <a:t>территории России</a:t>
            </a:r>
            <a:r>
              <a:rPr lang="ru-RU" sz="1400" dirty="0">
                <a:latin typeface="Times New Roman" panose="02020603050405020304" pitchFamily="18" charset="0"/>
              </a:rPr>
              <a:t>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37994" y="597147"/>
            <a:ext cx="548632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NewRomanPSMT"/>
              </a:rPr>
              <a:t>Национальная рамка </a:t>
            </a:r>
            <a:r>
              <a:rPr lang="ru-RU" b="1" dirty="0" smtClean="0">
                <a:latin typeface="TimesNewRomanPSMT"/>
              </a:rPr>
              <a:t>квалификаций</a:t>
            </a:r>
          </a:p>
          <a:p>
            <a:pPr algn="ctr"/>
            <a:r>
              <a:rPr lang="ru-RU" b="1" dirty="0" smtClean="0">
                <a:latin typeface="TimesNewRomanPSMT"/>
              </a:rPr>
              <a:t> </a:t>
            </a:r>
            <a:r>
              <a:rPr lang="ru-RU" b="1" dirty="0">
                <a:latin typeface="TimesNewRomanPSMT"/>
              </a:rPr>
              <a:t>Российской </a:t>
            </a:r>
            <a:r>
              <a:rPr lang="ru-RU" b="1" dirty="0" smtClean="0">
                <a:latin typeface="TimesNewRomanPSMT"/>
              </a:rPr>
              <a:t>Федерации (НРК)</a:t>
            </a:r>
            <a:endParaRPr lang="ru-RU" b="1" dirty="0">
              <a:latin typeface="TimesNewRomanPSM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25605"/>
            <a:ext cx="5472608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Рекомендуемый уровень квалификации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специалиста по эксплуатации БАС (оператора БАС, внешнего пилота) по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национальной рамке квалификации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высококвалифицированный рабочий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407" y="979582"/>
            <a:ext cx="7848872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1.9. Срок получения образования по образовательной программе в очной форме обучения вне зависимости от применяемых образовательных технологий, составляет</a:t>
            </a:r>
            <a:r>
              <a:rPr lang="ru-RU" dirty="0" smtClean="0">
                <a:solidFill>
                  <a:srgbClr val="000000"/>
                </a:solidFill>
              </a:rPr>
              <a:t>: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на базе основного общего образования - 3 года 10 месяцев; </a:t>
            </a:r>
          </a:p>
          <a:p>
            <a:r>
              <a:rPr lang="ru-RU" dirty="0">
                <a:solidFill>
                  <a:srgbClr val="000000"/>
                </a:solidFill>
              </a:rPr>
              <a:t>на базе среднего общего образования - 2 года 10 месяцев.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166626"/>
            <a:ext cx="8640961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Перечень профессий </a:t>
            </a:r>
            <a:r>
              <a:rPr lang="ru-RU" dirty="0">
                <a:solidFill>
                  <a:srgbClr val="000000"/>
                </a:solidFill>
              </a:rPr>
              <a:t>рабочих, должностей служащих, рекомендуемых к освоению в рамках образовательной программы среднего профессионального образования по специальности 25.02.08 Эксплуатация беспилотных авиационных </a:t>
            </a:r>
            <a:r>
              <a:rPr lang="ru-RU" dirty="0" smtClean="0">
                <a:solidFill>
                  <a:srgbClr val="000000"/>
                </a:solidFill>
              </a:rPr>
              <a:t>систем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9795" y="4493840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ru-RU" dirty="0"/>
              <a:t>Оператор наземных средств управления беспилотным летательным аппаратом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9795" y="5370626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ru-RU" dirty="0"/>
              <a:t>Слесарь-механик по ремонту авиационных приборов</a:t>
            </a:r>
          </a:p>
        </p:txBody>
      </p:sp>
    </p:spTree>
    <p:extLst>
      <p:ext uri="{BB962C8B-B14F-4D97-AF65-F5344CB8AC3E}">
        <p14:creationId xmlns:p14="http://schemas.microsoft.com/office/powerpoint/2010/main" val="6241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775" t="12060" r="22437" b="52917"/>
          <a:stretch/>
        </p:blipFill>
        <p:spPr>
          <a:xfrm>
            <a:off x="1187624" y="644519"/>
            <a:ext cx="5832648" cy="17282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4326" y="653701"/>
            <a:ext cx="3809375" cy="529557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8" name="Стрелка вправо 7"/>
          <p:cNvSpPr/>
          <p:nvPr/>
        </p:nvSpPr>
        <p:spPr>
          <a:xfrm>
            <a:off x="744156" y="2580841"/>
            <a:ext cx="4752528" cy="115212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Примерная основная образовательная программа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6868" y="5014357"/>
            <a:ext cx="4680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Организация разработчик: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Санкт-Петербургский государственный университет гражданской авиации;</a:t>
            </a:r>
          </a:p>
          <a:p>
            <a:pPr marL="285750" indent="-285750">
              <a:buFontTx/>
              <a:buChar char="-"/>
            </a:pPr>
            <a:r>
              <a:rPr lang="ru-RU" sz="1400" dirty="0" err="1" smtClean="0"/>
              <a:t>Бугурусланское</a:t>
            </a:r>
            <a:r>
              <a:rPr lang="ru-RU" sz="1400" dirty="0" smtClean="0"/>
              <a:t> летное училище гражданской авиации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8160" y="3871243"/>
            <a:ext cx="44644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«Оператор беспилотных летательных аппаратов»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6446063"/>
            <a:ext cx="815349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Зарегистрировано в государственном реестре ПООП Рег.№25.02.08-170908 от 8.09.2017</a:t>
            </a:r>
            <a:endParaRPr lang="ru-RU" sz="1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42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" y="0"/>
            <a:ext cx="9163050" cy="4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-9183"/>
            <a:ext cx="1379557" cy="5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45"/>
            <a:ext cx="1282425" cy="906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87" y="4653136"/>
            <a:ext cx="1560984" cy="2081312"/>
          </a:xfrm>
          <a:prstGeom prst="rect">
            <a:avLst/>
          </a:prstGeom>
          <a:solidFill>
            <a:schemeClr val="accent3">
              <a:lumMod val="50000"/>
              <a:alpha val="35000"/>
            </a:schemeClr>
          </a:solidFill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2411760" y="66826"/>
            <a:ext cx="522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Беспилотные авиационные системы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290711"/>
              </p:ext>
            </p:extLst>
          </p:nvPr>
        </p:nvGraphicFramePr>
        <p:xfrm>
          <a:off x="1499002" y="1301821"/>
          <a:ext cx="60960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2271"/>
                <a:gridCol w="11137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Учебное заведение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Кол-во обучаемых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Политехнический колледж им. Н.Н.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Годовикова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		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Московский колледж бизнес-технологий.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Ульяновский авиационный колледж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Московский государственный образовательный комплекс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1-й Московский образовательный комплекс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Краснодарский сельскохозяйственный колледж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Дмитровградский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технический колледж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Самарский государственный колледж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Государственный колледж технологии и управления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Долгопрудненский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авиационный техникум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87702" y="782748"/>
            <a:ext cx="25922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НАБОР по ФЦП 2017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334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1735</Words>
  <Application>Microsoft Office PowerPoint</Application>
  <PresentationFormat>Экран (4:3)</PresentationFormat>
  <Paragraphs>192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Georgia</vt:lpstr>
      <vt:lpstr>Peterburg</vt:lpstr>
      <vt:lpstr>Times New Roman</vt:lpstr>
      <vt:lpstr>TimesNewRomanPSMT</vt:lpstr>
      <vt:lpstr>Trebuchet MS</vt:lpstr>
      <vt:lpstr>2_Воздушный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164</cp:revision>
  <dcterms:created xsi:type="dcterms:W3CDTF">2014-01-06T12:29:33Z</dcterms:created>
  <dcterms:modified xsi:type="dcterms:W3CDTF">2018-06-07T13:33:59Z</dcterms:modified>
</cp:coreProperties>
</file>