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78" r:id="rId2"/>
    <p:sldId id="279" r:id="rId3"/>
    <p:sldId id="300" r:id="rId4"/>
    <p:sldId id="309" r:id="rId5"/>
    <p:sldId id="288" r:id="rId6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7FB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9024FCA-AFDD-427F-96A2-21F19A6C761B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829E31-E594-4AD2-B51F-A7DE8A364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5649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11" tIns="45708" rIns="91411" bIns="457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11" tIns="45708" rIns="91411" bIns="457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A618310-5A18-4F24-9C7E-7FD70214E1CB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8" rIns="91411" bIns="4570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11" tIns="45708" rIns="91411" bIns="4570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11" tIns="45708" rIns="91411" bIns="457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11" tIns="45708" rIns="91411" bIns="457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D5139BC-311A-4508-9F3A-8F3C76630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4607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537CBF-E4BD-45D4-8A74-4B595348C2FC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7C29F9-F117-4ECD-8E02-8C95943B545F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5139BC-311A-4508-9F3A-8F3C7663033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4210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5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9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971550" y="260350"/>
            <a:ext cx="7373938" cy="1152525"/>
          </a:xfrm>
        </p:spPr>
        <p:txBody>
          <a:bodyPr anchor="b"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79388" y="692150"/>
            <a:ext cx="611187" cy="360363"/>
          </a:xfrm>
        </p:spPr>
        <p:txBody>
          <a:bodyPr/>
          <a:lstStyle>
            <a:lvl1pPr>
              <a:defRPr sz="2800" smtClean="0"/>
            </a:lvl1pPr>
          </a:lstStyle>
          <a:p>
            <a:pPr>
              <a:defRPr/>
            </a:pPr>
            <a:fld id="{271B646D-77F6-489C-829D-E4A6CACE2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291654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E76A9-110F-46FF-B9A8-0FB60F362CFE}" type="datetime1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7B4F0-30BD-4C3C-B543-5CC607DEB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50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C59EE-F3B7-4550-8C39-90F1136936D3}" type="datetime1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89426-4649-4847-94E5-0BFE4A3B9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9018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E779F-A727-4E37-90BE-2AC05A1C7889}" type="datetime1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92700-3186-4C80-AA69-122B8AD43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3517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9E610-A93D-439B-AE04-CD06A349A34E}" type="datetime1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3A2C1-47F6-4453-BB5C-B361393A2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148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9FEE8-B41F-4276-944F-B0F4CD8AF5AE}" type="datetime1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8A153-084F-457B-91D3-BF3B9CCD8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251324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7967E-8205-4CC1-87F0-755825D02F38}" type="datetime1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83351-A7D2-449D-9C60-022D9B348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11750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6CD1A-AAC3-45D6-B839-F11B9B569A4C}" type="datetime1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EC678-37A2-47EC-AA5C-7F1DA922B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3DF64-763D-4F52-A03C-4C73CAE82198}" type="datetime1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BD40E-DCD3-43CE-BECD-B5C26AD7A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428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3D666-123C-496A-BB1C-939CD607952D}" type="datetime1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B66A6-154F-43BA-91F5-BC5D5B5F5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43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02932-92B1-47D9-BA1B-F9DF031095BC}" type="datetime1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A3F47-142F-436D-A34B-30607E3CC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76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9F1A4-17B1-491C-A3FD-28A7FB1B90CA}" type="datetime1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6A10F-7355-4965-81ED-46AC4BF1F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028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9001D-BAE7-42EE-95A8-2E0574ADCA52}" type="datetime1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9135A-219A-4579-8DD4-29FB3A660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489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F9A48-C093-4E32-8E51-32470121DA90}" type="datetime1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6D3B7-CCFB-4D3F-8388-15084F31C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086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661EC-263F-4A48-AA41-D01C9C05BC10}" type="datetime1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2FA71-1AAD-4262-BF77-E47F2CDF8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386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4706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440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CA3FA737-7269-431D-BD50-FF6D3084B0CD}" type="datetime1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440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20713"/>
            <a:ext cx="5762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D10F7EC1-3608-4771-9126-71F1E3549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3275856" y="548680"/>
            <a:ext cx="5679232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</a:rPr>
              <a:t>Профессор кафедры 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</a:rPr>
              <a:t>авиационной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</a:rPr>
              <a:t>и космической медицины Военно-медицинской академии им. С.М. Кирова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</a:rPr>
              <a:t>доктор медицинских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</a:rPr>
              <a:t>наук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000" dirty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</a:rPr>
              <a:t>ЛИЗОГУБ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800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</a:rPr>
              <a:t>Игорь Николаевич</a:t>
            </a:r>
            <a:endParaRPr lang="ru-RU" sz="2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826516" y="3040063"/>
            <a:ext cx="8281988" cy="275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</a:rPr>
              <a:t>Проблемы сохранения профессиональной работоспособности летного состава в государственной авиации</a:t>
            </a:r>
            <a:r>
              <a:rPr lang="ru-RU" sz="2400" dirty="0">
                <a:solidFill>
                  <a:srgbClr val="00FF00"/>
                </a:solidFill>
              </a:rPr>
              <a:t/>
            </a:r>
            <a:br>
              <a:rPr lang="ru-RU" sz="2400" dirty="0">
                <a:solidFill>
                  <a:srgbClr val="00FF00"/>
                </a:solidFill>
              </a:rPr>
            </a:br>
            <a:endParaRPr lang="ru-RU" sz="2400" dirty="0">
              <a:solidFill>
                <a:srgbClr val="00FF00"/>
              </a:solidFill>
            </a:endParaRPr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3352800" y="5791200"/>
            <a:ext cx="320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ru-RU" sz="2000" dirty="0">
                <a:solidFill>
                  <a:srgbClr val="FFFF00"/>
                </a:solidFill>
                <a:latin typeface="Times New Roman" pitchFamily="18" charset="0"/>
              </a:rPr>
              <a:t>г.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</a:rPr>
              <a:t>Санкт-Петербург, 2014 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</a:rPr>
              <a:t>г.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EC678-37A2-47EC-AA5C-7F1DA922BD17}" type="slidenum">
              <a:rPr lang="ru-RU" sz="1600" smtClean="0"/>
              <a:pPr>
                <a:defRPr/>
              </a:pPr>
              <a:t>2</a:t>
            </a:fld>
            <a:endParaRPr lang="ru-RU" sz="16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547664" y="260648"/>
            <a:ext cx="6355010" cy="126876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66800" y="5334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ctr" eaLnBrk="0" hangingPunct="0"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Специальность «авиационная и космическая медицина»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5038565"/>
              </p:ext>
            </p:extLst>
          </p:nvPr>
        </p:nvGraphicFramePr>
        <p:xfrm>
          <a:off x="609600" y="2667000"/>
          <a:ext cx="8077200" cy="2773680"/>
        </p:xfrm>
        <a:graphic>
          <a:graphicData uri="http://schemas.openxmlformats.org/drawingml/2006/table">
            <a:tbl>
              <a:tblPr/>
              <a:tblGrid>
                <a:gridCol w="2947528"/>
                <a:gridCol w="2645217"/>
                <a:gridCol w="2484455"/>
              </a:tblGrid>
              <a:tr h="121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Высшее профессиональное образование</a:t>
                      </a:r>
                    </a:p>
                  </a:txBody>
                  <a:tcPr marL="68580" marR="6858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Послевузовское профессиональное образование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Дополнительное профессиональное образование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Лечебное дело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Педиатрия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Терапия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Общая врачебная практика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Авиационная и космическая медицина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59135A-219A-4579-8DD4-29FB3A660452}" type="slidenum">
              <a:rPr lang="ru-RU" sz="1600" smtClean="0"/>
              <a:pPr>
                <a:defRPr/>
              </a:pPr>
              <a:t>3</a:t>
            </a:fld>
            <a:endParaRPr lang="ru-RU" sz="1600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990600" y="381000"/>
            <a:ext cx="7391400" cy="114840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449263" algn="ctr"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Врачебно-летная экспертиза решает ряд специфических задач:</a:t>
            </a:r>
          </a:p>
          <a:p>
            <a:pPr algn="just">
              <a:defRPr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981200"/>
            <a:ext cx="78486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определение по состоянию здоровья степени годности к летной работе;</a:t>
            </a:r>
          </a:p>
          <a:p>
            <a:pPr indent="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выявление лиц летного состава и курсантов, нуждающихся лечебно-профилактических мероприятий;</a:t>
            </a:r>
          </a:p>
          <a:p>
            <a:pPr indent="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контроль за лечебно-диагностической и профилактической работой в военно-медицинских учреждениях и авиационных воинских частях Вооруженных Сил в целях сохранения высокой профессиональной работоспособности летного состава;</a:t>
            </a:r>
          </a:p>
          <a:p>
            <a:pPr indent="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разработка предложений, направленных на снижение неблагоприятного воздействия профессиональных факторов на состояние здоровья летного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состава.</a:t>
            </a:r>
            <a:endPara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293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59135A-219A-4579-8DD4-29FB3A660452}" type="slidenum">
              <a:rPr lang="ru-RU" sz="1600" smtClean="0"/>
              <a:pPr>
                <a:defRPr/>
              </a:pPr>
              <a:t>4</a:t>
            </a:fld>
            <a:endParaRPr lang="ru-RU" sz="1600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990600" y="381000"/>
            <a:ext cx="7391400" cy="114840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449263" algn="ctr" eaLnBrk="0" hangingPunct="0">
              <a:spcBef>
                <a:spcPct val="0"/>
              </a:spcBef>
              <a:buClrTx/>
              <a:buSz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совершенствования современной системы медицинского обеспечения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полетов</a:t>
            </a: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981200"/>
            <a:ext cx="7848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Придание специальности «авиационная и космическая медицина» статуса номенклатурной самостоятельной специальности.</a:t>
            </a:r>
          </a:p>
          <a:p>
            <a:pPr algn="just">
              <a:spcAft>
                <a:spcPts val="1200"/>
              </a:spcAft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Совершенствование системы врачебно-летной экспертизы, путем развития ее профилактического направления, углубленного изучения физиологических резервов организма.</a:t>
            </a:r>
          </a:p>
          <a:p>
            <a:pPr algn="just">
              <a:spcAft>
                <a:spcPts val="1200"/>
              </a:spcAft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Совершенствование системы информационного обеспечения врачебно-летной экспертизы путем создания комплекса программно-технических средств для формирования базы данных медицинской информации по каждому авиационному специалисту для всех уровней медицинского обеспечения полетов.</a:t>
            </a:r>
          </a:p>
          <a:p>
            <a:pPr algn="just">
              <a:spcAft>
                <a:spcPts val="1200"/>
              </a:spcAft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Сохранение, как наиболее перспективной, трех уровневой системы медицинского обеспечения полетов.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2931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:\foto\Самолеты\avia_0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4313"/>
            <a:ext cx="9753600" cy="731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894013" y="0"/>
            <a:ext cx="6061075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22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793750" y="2747963"/>
            <a:ext cx="8350250" cy="260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3600" b="1">
                <a:solidFill>
                  <a:srgbClr val="00FF00"/>
                </a:solidFill>
                <a:latin typeface="Times New Roman" pitchFamily="18" charset="0"/>
              </a:rPr>
              <a:t/>
            </a:r>
            <a:br>
              <a:rPr lang="ru-RU" sz="3600" b="1">
                <a:solidFill>
                  <a:srgbClr val="00FF00"/>
                </a:solidFill>
                <a:latin typeface="Times New Roman" pitchFamily="18" charset="0"/>
              </a:rPr>
            </a:br>
            <a:endParaRPr lang="ru-RU" sz="3600" b="1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23557" name="Прямоугольник 2"/>
          <p:cNvSpPr>
            <a:spLocks noChangeArrowheads="1"/>
          </p:cNvSpPr>
          <p:nvPr/>
        </p:nvSpPr>
        <p:spPr bwMode="auto">
          <a:xfrm>
            <a:off x="-1331913" y="6092825"/>
            <a:ext cx="8137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Book Antiqua" pitchFamily="18" charset="0"/>
              </a:rPr>
              <a:t>Благодарю </a:t>
            </a:r>
            <a:r>
              <a:rPr lang="ru-RU" sz="2800" b="1" dirty="0">
                <a:solidFill>
                  <a:srgbClr val="FFFF00"/>
                </a:solidFill>
                <a:latin typeface="Book Antiqua" pitchFamily="18" charset="0"/>
              </a:rPr>
              <a:t>за внимание.</a:t>
            </a:r>
            <a:endParaRPr lang="ru-RU" sz="2800" dirty="0">
              <a:latin typeface="Book Antiqua" pitchFamily="18" charset="0"/>
            </a:endParaRPr>
          </a:p>
        </p:txBody>
      </p:sp>
      <p:sp>
        <p:nvSpPr>
          <p:cNvPr id="23559" name="Text Box 2"/>
          <p:cNvSpPr txBox="1">
            <a:spLocks noChangeArrowheads="1"/>
          </p:cNvSpPr>
          <p:nvPr/>
        </p:nvSpPr>
        <p:spPr bwMode="auto">
          <a:xfrm>
            <a:off x="9088438" y="-155575"/>
            <a:ext cx="360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ru-RU" sz="2000">
                <a:solidFill>
                  <a:srgbClr val="FFFF00"/>
                </a:solidFill>
                <a:latin typeface="Times New Roman" pitchFamily="18" charset="0"/>
              </a:rPr>
              <a:t> </a:t>
            </a:r>
            <a:endParaRPr lang="ru-RU" sz="12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1_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1555</TotalTime>
  <Words>225</Words>
  <Application>Microsoft Office PowerPoint</Application>
  <PresentationFormat>Экран (4:3)</PresentationFormat>
  <Paragraphs>32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Тема1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Number</dc:creator>
  <cp:lastModifiedBy>АКМ</cp:lastModifiedBy>
  <cp:revision>222</cp:revision>
  <cp:lastPrinted>2010-11-19T15:26:16Z</cp:lastPrinted>
  <dcterms:modified xsi:type="dcterms:W3CDTF">2014-05-19T09:37:55Z</dcterms:modified>
</cp:coreProperties>
</file>